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ink/ink1.xml" ContentType="application/inkml+xml"/>
  <Override PartName="/ppt/ink/ink2.xml" ContentType="application/inkml+xml"/>
  <Override PartName="/ppt/ink/ink3.xml" ContentType="application/inkml+xml"/>
  <Override PartName="/ppt/ink/ink4.xml" ContentType="application/inkml+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96" r:id="rId4"/>
    <p:sldId id="306" r:id="rId6"/>
    <p:sldId id="308" r:id="rId7"/>
    <p:sldId id="297" r:id="rId8"/>
    <p:sldId id="323" r:id="rId9"/>
    <p:sldId id="314" r:id="rId10"/>
    <p:sldId id="319" r:id="rId11"/>
    <p:sldId id="300" r:id="rId12"/>
    <p:sldId id="299" r:id="rId13"/>
    <p:sldId id="285" r:id="rId14"/>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see"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014E"/>
    <a:srgbClr val="3C4856"/>
    <a:srgbClr val="546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15" autoAdjust="0"/>
  </p:normalViewPr>
  <p:slideViewPr>
    <p:cSldViewPr snapToGrid="0">
      <p:cViewPr varScale="1">
        <p:scale>
          <a:sx n="111" d="100"/>
          <a:sy n="111" d="100"/>
        </p:scale>
        <p:origin x="667" y="82"/>
      </p:cViewPr>
      <p:guideLst>
        <p:guide orient="horz" pos="1619"/>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ink/ink1.xml><?xml version="1.0" encoding="utf-8"?>
<inkml:ink xmlns:inkml="http://www.w3.org/2003/InkML">
  <inkml:definitions>
    <inkml:context xml:id="ctx0">
      <inkml:inkSource xml:id="inkSrc0">
        <inkml:traceFormat>
          <inkml:channel name="X" type="integer" units="cm"/>
          <inkml:channel name="Y" type="integer" units="cm"/>
          <inkml:channel name="T" type="integer" max="2147480000" units="dev"/>
        </inkml:traceFormat>
        <inkml:channelProperties>
          <inkml:channelProperty channel="X" name="resolution" value="28.3464566929134" units="1/cm"/>
          <inkml:channelProperty channel="Y" name="resolution" value="28.3464566929134" units="1/cm"/>
          <inkml:channelProperty channel="T" name="resolution" value="28.34646" units="1/dev"/>
        </inkml:channelProperties>
      </inkml:inkSource>
      <inkml:timestamp xml:id="ts0" timeString="2021-01-30T14:44:57"/>
    </inkml:context>
    <inkml:brush xml:id="br0">
      <inkml:brushProperty name="width" value="0.05292" units="cm"/>
      <inkml:brushProperty name="height" value="0.05292" units="cm"/>
      <inkml:brushProperty name="color" value="#ff0000"/>
    </inkml:brush>
  </inkml:definitions>
  <inkml:trace contextRef="#ctx0" brushRef="#br0">16960 7937 0</inkml:trace>
</inkml:ink>
</file>

<file path=ppt/ink/ink2.xml><?xml version="1.0" encoding="utf-8"?>
<inkml:ink xmlns:inkml="http://www.w3.org/2003/InkML">
  <inkml:definitions>
    <inkml:context xml:id="ctx0">
      <inkml:inkSource xml:id="inkSrc0">
        <inkml:traceFormat>
          <inkml:channel name="X" type="integer" units="cm"/>
          <inkml:channel name="Y" type="integer" units="cm"/>
          <inkml:channel name="T" type="integer" max="2147480000" units="dev"/>
        </inkml:traceFormat>
        <inkml:channelProperties>
          <inkml:channelProperty channel="X" name="resolution" value="28.3464566929134" units="1/cm"/>
          <inkml:channelProperty channel="Y" name="resolution" value="28.3464566929134" units="1/cm"/>
          <inkml:channelProperty channel="T" name="resolution" value="28.34646" units="1/dev"/>
        </inkml:channelProperties>
      </inkml:inkSource>
      <inkml:timestamp xml:id="ts0" timeString="2021-01-30T14:44:57"/>
    </inkml:context>
    <inkml:brush xml:id="br0">
      <inkml:brushProperty name="width" value="0.05292" units="cm"/>
      <inkml:brushProperty name="height" value="0.05292" units="cm"/>
      <inkml:brushProperty name="color" value="#ff0000"/>
    </inkml:brush>
  </inkml:definitions>
  <inkml:trace contextRef="#ctx0" brushRef="#br0">10623 13176 0</inkml:trace>
</inkml:ink>
</file>

<file path=ppt/ink/ink3.xml><?xml version="1.0" encoding="utf-8"?>
<inkml:ink xmlns:inkml="http://www.w3.org/2003/InkML">
  <inkml:definitions>
    <inkml:context xml:id="ctx0">
      <inkml:inkSource xml:id="inkSrc0">
        <inkml:traceFormat>
          <inkml:channel name="X" type="integer" units="cm"/>
          <inkml:channel name="Y" type="integer" units="cm"/>
          <inkml:channel name="T" type="integer" max="2147480000" units="dev"/>
        </inkml:traceFormat>
        <inkml:channelProperties>
          <inkml:channelProperty channel="X" name="resolution" value="28.3464566929134" units="1/cm"/>
          <inkml:channelProperty channel="Y" name="resolution" value="28.3464566929134" units="1/cm"/>
          <inkml:channelProperty channel="T" name="resolution" value="28.34646" units="1/dev"/>
        </inkml:channelProperties>
      </inkml:inkSource>
      <inkml:timestamp xml:id="ts0" timeString="2021-01-30T14:44:57"/>
    </inkml:context>
    <inkml:brush xml:id="br0">
      <inkml:brushProperty name="width" value="0.05292" units="cm"/>
      <inkml:brushProperty name="height" value="0.05292" units="cm"/>
      <inkml:brushProperty name="color" value="#ff0000"/>
    </inkml:brush>
  </inkml:definitions>
  <inkml:trace contextRef="#ctx0" brushRef="#br0">7805 7607 0</inkml:trace>
</inkml:ink>
</file>

<file path=ppt/ink/ink4.xml><?xml version="1.0" encoding="utf-8"?>
<inkml:ink xmlns:inkml="http://www.w3.org/2003/InkML">
  <inkml:definitions>
    <inkml:context xml:id="ctx0">
      <inkml:inkSource xml:id="inkSrc0">
        <inkml:traceFormat>
          <inkml:channel name="X" type="integer" units="cm"/>
          <inkml:channel name="Y" type="integer" units="cm"/>
          <inkml:channel name="T" type="integer" max="2147480000" units="dev"/>
        </inkml:traceFormat>
        <inkml:channelProperties>
          <inkml:channelProperty channel="X" name="resolution" value="28.3464566929134" units="1/cm"/>
          <inkml:channelProperty channel="Y" name="resolution" value="28.3464566929134" units="1/cm"/>
          <inkml:channelProperty channel="T" name="resolution" value="28.34646" units="1/dev"/>
        </inkml:channelProperties>
      </inkml:inkSource>
      <inkml:timestamp xml:id="ts0" timeString="2021-01-30T14:44:57"/>
    </inkml:context>
    <inkml:brush xml:id="br0">
      <inkml:brushProperty name="width" value="0.05292" units="cm"/>
      <inkml:brushProperty name="height" value="0.05292" units="cm"/>
      <inkml:brushProperty name="color" value="#ff0000"/>
    </inkml:brush>
  </inkml:definitions>
  <inkml:trace contextRef="#ctx0" brushRef="#br0">15438 8586 0</inkml:trace>
  <inkml:trace contextRef="#ctx0" brushRef="#br0">15438 8586 0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D7168-E431-49DF-AFF7-8C785944B1E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35626D-1A37-41A2-AA2F-32294FA3932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在句法图的帮助下，为了有效地发现 informative contextual words ，我们为 ABSA 任务制定了 random walk 的规则。学习问题可以理解为一个代理 (agent) 从句法图的根节点开始遍历，在每个节点上复制 (replicate) 自己，目的是以某种概率遍历到达 stop node 的所有可用路由 (routes) 。如果副本沿着句法图中的路径遍历到 stop node $s_i$，$w_i$ 这个词将突出显示。我们把这种遍历称为 replicated random walk 。</a:t>
            </a:r>
            <a:endParaRPr lang="zh-CN" altLang="en-US"/>
          </a:p>
          <a:p>
            <a:r>
              <a:rPr lang="zh-CN" altLang="en-US"/>
              <a:t>Replicated random walk 过程包含三个部分：Replicate，Walk，Stop。</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节点 $j \in \mathcal{V}$  的表示为 $q_j \in \mathbb{R}^{d_q}$ 。对于任意给定的 edge $e=(u,r,v) \in \mathcal{E}$ ，连接 node $u \in \mathcal{V}$ 到 $v \in \mathcal{V}$ ，$r \in \mathcal{R}$ 是 edge 标签，$r$ 的 embedding 为 $\theta_r \in \mathbb{R}^{d_r}$ 。我们定义一个函数 $p(e)$ 将每个 edge $e$ 映射到一个概率值：</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p:transition spd="med"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p:transition spd="med"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p:transition spd="med"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标题和内容">
    <p:spTree>
      <p:nvGrpSpPr>
        <p:cNvPr id="1" name=""/>
        <p:cNvGrpSpPr/>
        <p:nvPr/>
      </p:nvGrpSpPr>
      <p:grpSpPr>
        <a:xfrm>
          <a:off x="0" y="0"/>
          <a:ext cx="0" cy="0"/>
          <a:chOff x="0" y="0"/>
          <a:chExt cx="0" cy="0"/>
        </a:xfrm>
      </p:grpSpPr>
      <p:sp>
        <p:nvSpPr>
          <p:cNvPr id="5" name="矩形 4"/>
          <p:cNvSpPr/>
          <p:nvPr userDrawn="1"/>
        </p:nvSpPr>
        <p:spPr>
          <a:xfrm>
            <a:off x="0" y="0"/>
            <a:ext cx="9144000" cy="5143500"/>
          </a:xfrm>
          <a:prstGeom prst="rect">
            <a:avLst/>
          </a:prstGeom>
          <a:solidFill>
            <a:srgbClr val="3C48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177800" y="711200"/>
            <a:ext cx="8801100" cy="426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pic>
        <p:nvPicPr>
          <p:cNvPr id="6" name="图片 5"/>
          <p:cNvPicPr>
            <a:picLocks noChangeAspect="1"/>
          </p:cNvPicPr>
          <p:nvPr userDrawn="1"/>
        </p:nvPicPr>
        <p:blipFill>
          <a:blip r:embed="rId2" cstate="screen"/>
          <a:stretch>
            <a:fillRect/>
          </a:stretch>
        </p:blipFill>
        <p:spPr>
          <a:xfrm rot="1141717">
            <a:off x="7815129" y="8258"/>
            <a:ext cx="1198973" cy="1075681"/>
          </a:xfrm>
          <a:prstGeom prst="rect">
            <a:avLst/>
          </a:prstGeom>
        </p:spPr>
      </p:pic>
      <p:sp>
        <p:nvSpPr>
          <p:cNvPr id="2" name="标题 1"/>
          <p:cNvSpPr>
            <a:spLocks noGrp="1"/>
          </p:cNvSpPr>
          <p:nvPr>
            <p:ph type="title" hasCustomPrompt="1"/>
          </p:nvPr>
        </p:nvSpPr>
        <p:spPr>
          <a:xfrm>
            <a:off x="193230" y="27107"/>
            <a:ext cx="7886700" cy="684094"/>
          </a:xfrm>
        </p:spPr>
        <p:txBody>
          <a:bodyPr/>
          <a:lstStyle>
            <a:lvl1pPr>
              <a:defRPr b="1">
                <a:solidFill>
                  <a:schemeClr val="bg1">
                    <a:lumMod val="95000"/>
                  </a:schemeClr>
                </a:solidFill>
                <a:latin typeface="微软雅黑" panose="020B0503020204020204" pitchFamily="34" charset="-122"/>
                <a:ea typeface="微软雅黑" panose="020B0503020204020204" pitchFamily="34" charset="-122"/>
              </a:defRPr>
            </a:lvl1pPr>
          </a:lstStyle>
          <a:p>
            <a:r>
              <a:rPr lang="zh-CN" altLang="en-US" dirty="0" smtClean="0"/>
              <a:t>单击此处编辑母版标题</a:t>
            </a:r>
            <a:endParaRPr lang="zh-CN" altLang="en-US" dirty="0"/>
          </a:p>
        </p:txBody>
      </p:sp>
    </p:spTree>
  </p:cSld>
  <p:clrMapOvr>
    <a:masterClrMapping/>
  </p:clrMapOvr>
  <p:transition spd="med" advTm="0">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endParaRPr lang="zh-CN" altLang="en-US" smtClean="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p:transition spd="med"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p:transition spd="med"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endParaRPr lang="zh-CN" altLang="en-US" smtClean="0"/>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8" name="Footer Placeholder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9" name="Slide Number Placeholder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11" name="矩形 10"/>
          <p:cNvSpPr/>
          <p:nvPr userDrawn="1"/>
        </p:nvSpPr>
        <p:spPr>
          <a:xfrm>
            <a:off x="7251171" y="4760168"/>
            <a:ext cx="775136" cy="246221"/>
          </a:xfrm>
          <a:prstGeom prst="rect">
            <a:avLst/>
          </a:prstGeom>
        </p:spPr>
        <p:txBody>
          <a:bodyPr wrap="square">
            <a:spAutoFit/>
          </a:bodyPr>
          <a:lstStyle/>
          <a:p>
            <a:pPr defTabSz="914400"/>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模板下载：</a:t>
            </a:r>
            <a:r>
              <a:rPr lang="en-US" altLang="zh-CN" sz="100" dirty="0">
                <a:solidFill>
                  <a:prstClr val="white"/>
                </a:solidFill>
                <a:ea typeface="宋体" panose="02010600030101010101" pitchFamily="2" charset="-122"/>
              </a:rPr>
              <a:t>www.1ppt.com/moban/     </a:t>
            </a:r>
            <a:r>
              <a:rPr lang="zh-CN" altLang="en-US" sz="100" dirty="0">
                <a:solidFill>
                  <a:prstClr val="white"/>
                </a:solidFill>
                <a:ea typeface="宋体" panose="02010600030101010101" pitchFamily="2" charset="-122"/>
              </a:rPr>
              <a:t>行业</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www.1ppt.com/hangye/ </a:t>
            </a:r>
            <a:endParaRPr lang="en-US" altLang="zh-CN" sz="100" dirty="0">
              <a:solidFill>
                <a:prstClr val="white"/>
              </a:solidFill>
              <a:ea typeface="宋体" panose="02010600030101010101" pitchFamily="2" charset="-122"/>
            </a:endParaRPr>
          </a:p>
          <a:p>
            <a:pPr defTabSz="914400"/>
            <a:r>
              <a:rPr lang="zh-CN" altLang="en-US" sz="100" dirty="0">
                <a:solidFill>
                  <a:prstClr val="white"/>
                </a:solidFill>
                <a:ea typeface="宋体" panose="02010600030101010101" pitchFamily="2" charset="-122"/>
              </a:rPr>
              <a:t>节日</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www.1ppt.com/jieri/           PPT</a:t>
            </a:r>
            <a:r>
              <a:rPr lang="zh-CN" altLang="en-US" sz="100" dirty="0">
                <a:solidFill>
                  <a:prstClr val="white"/>
                </a:solidFill>
                <a:ea typeface="宋体" panose="02010600030101010101" pitchFamily="2" charset="-122"/>
              </a:rPr>
              <a:t>素材下载：</a:t>
            </a:r>
            <a:r>
              <a:rPr lang="en-US" altLang="zh-CN" sz="100" dirty="0">
                <a:solidFill>
                  <a:prstClr val="white"/>
                </a:solidFill>
                <a:ea typeface="宋体" panose="02010600030101010101" pitchFamily="2" charset="-122"/>
              </a:rPr>
              <a:t>www.1ppt.com/sucai/</a:t>
            </a:r>
            <a:endParaRPr lang="en-US" altLang="zh-CN" sz="100" dirty="0">
              <a:solidFill>
                <a:prstClr val="white"/>
              </a:solidFill>
              <a:ea typeface="宋体" panose="02010600030101010101" pitchFamily="2" charset="-122"/>
            </a:endParaRPr>
          </a:p>
          <a:p>
            <a:pPr defTabSz="914400"/>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背景图片：</a:t>
            </a:r>
            <a:r>
              <a:rPr lang="en-US" altLang="zh-CN" sz="100" dirty="0">
                <a:solidFill>
                  <a:prstClr val="white"/>
                </a:solidFill>
                <a:ea typeface="宋体" panose="02010600030101010101" pitchFamily="2" charset="-122"/>
              </a:rPr>
              <a:t>www.1ppt.com/beijing/      PPT</a:t>
            </a:r>
            <a:r>
              <a:rPr lang="zh-CN" altLang="en-US" sz="100" dirty="0">
                <a:solidFill>
                  <a:prstClr val="white"/>
                </a:solidFill>
                <a:ea typeface="宋体" panose="02010600030101010101" pitchFamily="2" charset="-122"/>
              </a:rPr>
              <a:t>图表下载：</a:t>
            </a:r>
            <a:r>
              <a:rPr lang="en-US" altLang="zh-CN" sz="100" dirty="0">
                <a:solidFill>
                  <a:prstClr val="white"/>
                </a:solidFill>
                <a:ea typeface="宋体" panose="02010600030101010101" pitchFamily="2" charset="-122"/>
              </a:rPr>
              <a:t>www.1ppt.com/tubiao/      </a:t>
            </a:r>
            <a:endParaRPr lang="en-US" altLang="zh-CN" sz="100" dirty="0">
              <a:solidFill>
                <a:prstClr val="white"/>
              </a:solidFill>
              <a:ea typeface="宋体" panose="02010600030101010101" pitchFamily="2" charset="-122"/>
            </a:endParaRPr>
          </a:p>
          <a:p>
            <a:pPr defTabSz="914400"/>
            <a:r>
              <a:rPr lang="zh-CN" altLang="en-US" sz="100" dirty="0">
                <a:solidFill>
                  <a:prstClr val="white"/>
                </a:solidFill>
                <a:ea typeface="宋体" panose="02010600030101010101" pitchFamily="2" charset="-122"/>
              </a:rPr>
              <a:t>优秀</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下载：</a:t>
            </a:r>
            <a:r>
              <a:rPr lang="en-US" altLang="zh-CN" sz="100" dirty="0">
                <a:solidFill>
                  <a:prstClr val="white"/>
                </a:solidFill>
                <a:ea typeface="宋体" panose="02010600030101010101" pitchFamily="2" charset="-122"/>
              </a:rPr>
              <a:t>www.1ppt.com/xiazai/        PPT</a:t>
            </a:r>
            <a:r>
              <a:rPr lang="zh-CN" altLang="en-US" sz="100" dirty="0">
                <a:solidFill>
                  <a:prstClr val="white"/>
                </a:solidFill>
                <a:ea typeface="宋体" panose="02010600030101010101" pitchFamily="2" charset="-122"/>
              </a:rPr>
              <a:t>教程： </a:t>
            </a:r>
            <a:r>
              <a:rPr lang="en-US" altLang="zh-CN" sz="100" dirty="0">
                <a:solidFill>
                  <a:prstClr val="white"/>
                </a:solidFill>
                <a:ea typeface="宋体" panose="02010600030101010101" pitchFamily="2" charset="-122"/>
              </a:rPr>
              <a:t>www.1ppt.com/powerpoint/      </a:t>
            </a:r>
            <a:endParaRPr lang="en-US" altLang="zh-CN" sz="100" dirty="0">
              <a:solidFill>
                <a:prstClr val="white"/>
              </a:solidFill>
              <a:ea typeface="宋体" panose="02010600030101010101" pitchFamily="2" charset="-122"/>
            </a:endParaRPr>
          </a:p>
          <a:p>
            <a:pPr defTabSz="914400"/>
            <a:r>
              <a:rPr lang="en-US" altLang="zh-CN" sz="100" dirty="0">
                <a:solidFill>
                  <a:prstClr val="white"/>
                </a:solidFill>
                <a:ea typeface="宋体" panose="02010600030101010101" pitchFamily="2" charset="-122"/>
              </a:rPr>
              <a:t>Word</a:t>
            </a:r>
            <a:r>
              <a:rPr lang="zh-CN" altLang="en-US" sz="100" dirty="0">
                <a:solidFill>
                  <a:prstClr val="white"/>
                </a:solidFill>
                <a:ea typeface="宋体" panose="02010600030101010101" pitchFamily="2" charset="-122"/>
              </a:rPr>
              <a:t>教程： </a:t>
            </a:r>
            <a:r>
              <a:rPr lang="en-US" altLang="zh-CN" sz="100" dirty="0">
                <a:solidFill>
                  <a:prstClr val="white"/>
                </a:solidFill>
                <a:ea typeface="宋体" panose="02010600030101010101" pitchFamily="2" charset="-122"/>
              </a:rPr>
              <a:t>www.1ppt.com/word/              Excel</a:t>
            </a:r>
            <a:r>
              <a:rPr lang="zh-CN" altLang="en-US" sz="100" dirty="0">
                <a:solidFill>
                  <a:prstClr val="white"/>
                </a:solidFill>
                <a:ea typeface="宋体" panose="02010600030101010101" pitchFamily="2" charset="-122"/>
              </a:rPr>
              <a:t>教程：</a:t>
            </a:r>
            <a:r>
              <a:rPr lang="en-US" altLang="zh-CN" sz="100" dirty="0">
                <a:solidFill>
                  <a:prstClr val="white"/>
                </a:solidFill>
                <a:ea typeface="宋体" panose="02010600030101010101" pitchFamily="2" charset="-122"/>
              </a:rPr>
              <a:t>www.1ppt.com/excel/  </a:t>
            </a:r>
            <a:endParaRPr lang="en-US" altLang="zh-CN" sz="100" dirty="0">
              <a:solidFill>
                <a:prstClr val="white"/>
              </a:solidFill>
              <a:ea typeface="宋体" panose="02010600030101010101" pitchFamily="2" charset="-122"/>
            </a:endParaRPr>
          </a:p>
          <a:p>
            <a:pPr defTabSz="914400"/>
            <a:r>
              <a:rPr lang="zh-CN" altLang="en-US" sz="100" dirty="0">
                <a:solidFill>
                  <a:prstClr val="white"/>
                </a:solidFill>
                <a:ea typeface="宋体" panose="02010600030101010101" pitchFamily="2" charset="-122"/>
              </a:rPr>
              <a:t>资料下载：</a:t>
            </a:r>
            <a:r>
              <a:rPr lang="en-US" altLang="zh-CN" sz="100" dirty="0">
                <a:solidFill>
                  <a:prstClr val="white"/>
                </a:solidFill>
                <a:ea typeface="宋体" panose="02010600030101010101" pitchFamily="2" charset="-122"/>
              </a:rPr>
              <a:t>www.1ppt.com/ziliao/                PPT</a:t>
            </a:r>
            <a:r>
              <a:rPr lang="zh-CN" altLang="en-US" sz="100" dirty="0">
                <a:solidFill>
                  <a:prstClr val="white"/>
                </a:solidFill>
                <a:ea typeface="宋体" panose="02010600030101010101" pitchFamily="2" charset="-122"/>
              </a:rPr>
              <a:t>课件下载：</a:t>
            </a:r>
            <a:r>
              <a:rPr lang="en-US" altLang="zh-CN" sz="100" dirty="0">
                <a:solidFill>
                  <a:prstClr val="white"/>
                </a:solidFill>
                <a:ea typeface="宋体" panose="02010600030101010101" pitchFamily="2" charset="-122"/>
              </a:rPr>
              <a:t>www.1ppt.com/kejian/ </a:t>
            </a:r>
            <a:endParaRPr lang="en-US" altLang="zh-CN" sz="100" dirty="0">
              <a:solidFill>
                <a:prstClr val="white"/>
              </a:solidFill>
              <a:ea typeface="宋体" panose="02010600030101010101" pitchFamily="2" charset="-122"/>
            </a:endParaRPr>
          </a:p>
          <a:p>
            <a:pPr defTabSz="914400"/>
            <a:r>
              <a:rPr lang="zh-CN" altLang="en-US" sz="100" dirty="0">
                <a:solidFill>
                  <a:prstClr val="white"/>
                </a:solidFill>
                <a:ea typeface="宋体" panose="02010600030101010101" pitchFamily="2" charset="-122"/>
              </a:rPr>
              <a:t>范文下载：</a:t>
            </a:r>
            <a:r>
              <a:rPr lang="en-US" altLang="zh-CN" sz="100" dirty="0">
                <a:solidFill>
                  <a:prstClr val="white"/>
                </a:solidFill>
                <a:ea typeface="宋体" panose="02010600030101010101" pitchFamily="2" charset="-122"/>
              </a:rPr>
              <a:t>www.1ppt.com/fanwen/             </a:t>
            </a:r>
            <a:r>
              <a:rPr lang="zh-CN" altLang="en-US" sz="100" dirty="0">
                <a:solidFill>
                  <a:prstClr val="white"/>
                </a:solidFill>
                <a:ea typeface="宋体" panose="02010600030101010101" pitchFamily="2" charset="-122"/>
              </a:rPr>
              <a:t>试卷下载：</a:t>
            </a:r>
            <a:r>
              <a:rPr lang="en-US" altLang="zh-CN" sz="100" dirty="0">
                <a:solidFill>
                  <a:prstClr val="white"/>
                </a:solidFill>
                <a:ea typeface="宋体" panose="02010600030101010101" pitchFamily="2" charset="-122"/>
              </a:rPr>
              <a:t>www.1ppt.com/shiti/  </a:t>
            </a:r>
            <a:endParaRPr lang="en-US" altLang="zh-CN" sz="100" dirty="0">
              <a:solidFill>
                <a:prstClr val="white"/>
              </a:solidFill>
              <a:ea typeface="宋体" panose="02010600030101010101" pitchFamily="2" charset="-122"/>
            </a:endParaRPr>
          </a:p>
          <a:p>
            <a:pPr defTabSz="914400"/>
            <a:r>
              <a:rPr lang="zh-CN" altLang="en-US" sz="100" dirty="0">
                <a:solidFill>
                  <a:prstClr val="white"/>
                </a:solidFill>
                <a:ea typeface="宋体" panose="02010600030101010101" pitchFamily="2" charset="-122"/>
              </a:rPr>
              <a:t>教案下载：</a:t>
            </a:r>
            <a:r>
              <a:rPr lang="en-US" altLang="zh-CN" sz="100" dirty="0">
                <a:solidFill>
                  <a:prstClr val="white"/>
                </a:solidFill>
                <a:ea typeface="宋体" panose="02010600030101010101" pitchFamily="2" charset="-122"/>
              </a:rPr>
              <a:t>www.1ppt.com/jiaoan/  </a:t>
            </a:r>
            <a:r>
              <a:rPr lang="en-US" altLang="zh-CN" sz="100" dirty="0" smtClean="0">
                <a:solidFill>
                  <a:prstClr val="white"/>
                </a:solidFill>
                <a:ea typeface="宋体" panose="02010600030101010101" pitchFamily="2" charset="-122"/>
              </a:rPr>
              <a:t>      </a:t>
            </a:r>
            <a:endParaRPr lang="en-US" altLang="zh-CN" sz="100" dirty="0">
              <a:solidFill>
                <a:prstClr val="white"/>
              </a:solidFill>
              <a:ea typeface="宋体" panose="02010600030101010101" pitchFamily="2" charset="-122"/>
            </a:endParaRPr>
          </a:p>
          <a:p>
            <a:pPr defTabSz="914400"/>
            <a:r>
              <a:rPr lang="zh-CN" altLang="en-US" sz="100" dirty="0" smtClean="0">
                <a:solidFill>
                  <a:prstClr val="white"/>
                </a:solidFill>
                <a:ea typeface="宋体" panose="02010600030101010101" pitchFamily="2" charset="-122"/>
              </a:rPr>
              <a:t>字体下载：</a:t>
            </a:r>
            <a:r>
              <a:rPr lang="en-US" altLang="zh-CN" sz="100" dirty="0" smtClean="0">
                <a:solidFill>
                  <a:prstClr val="white"/>
                </a:solidFill>
                <a:ea typeface="宋体" panose="02010600030101010101" pitchFamily="2" charset="-122"/>
              </a:rPr>
              <a:t>www.1ppt.com/ziti/</a:t>
            </a:r>
            <a:endParaRPr lang="en-US" altLang="zh-CN" sz="100" dirty="0">
              <a:solidFill>
                <a:prstClr val="white"/>
              </a:solidFill>
              <a:ea typeface="宋体" panose="02010600030101010101" pitchFamily="2" charset="-122"/>
            </a:endParaRPr>
          </a:p>
          <a:p>
            <a:pPr defTabSz="914400"/>
            <a:r>
              <a:rPr lang="en-US" altLang="zh-CN" sz="100" dirty="0">
                <a:solidFill>
                  <a:prstClr val="white"/>
                </a:solidFill>
                <a:ea typeface="宋体" panose="02010600030101010101" pitchFamily="2" charset="-122"/>
              </a:rPr>
              <a:t> </a:t>
            </a:r>
            <a:endParaRPr lang="zh-CN" altLang="en-US" sz="100" dirty="0">
              <a:solidFill>
                <a:prstClr val="white"/>
              </a:solidFill>
              <a:ea typeface="宋体" panose="02010600030101010101" pitchFamily="2" charset="-122"/>
            </a:endParaRPr>
          </a:p>
        </p:txBody>
      </p:sp>
    </p:spTree>
  </p:cSld>
  <p:clrMapOvr>
    <a:masterClrMapping/>
  </p:clrMapOvr>
  <p:transition spd="med"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4" name="Footer Placeholder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Slide Number Placeholder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p:transition spd="med"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3" name="Footer Placeholder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4" name="Slide Number Placeholder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p:transition spd="med"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p:transition spd="med"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endParaRPr lang="zh-CN" altLang="en-US" smtClean="0"/>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Ovr>
    <a:masterClrMapping/>
  </p:clrMapOvr>
  <p:transition spd="med" advTm="0">
    <p:pull/>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82992BBB-2733-41AF-B704-E53EBB09EF30}" type="datetimeFigureOut">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CFDA6134-58D1-4C39-96C2-A9375714A391}" type="slidenum">
              <a:rPr kumimoji="0" lang="zh-CN" altLang="en-US" sz="900" b="0" i="0" u="none" strike="noStrike" kern="1200" cap="none" spc="0" normalizeH="0" baseline="0" noProof="0" smtClean="0">
                <a:ln>
                  <a:noFill/>
                </a:ln>
                <a:solidFill>
                  <a:prstClr val="black">
                    <a:tint val="75000"/>
                  </a:prstClr>
                </a:solidFill>
                <a:effectLst/>
                <a:uLnTx/>
                <a:uFillTx/>
                <a:latin typeface="Calibri" panose="020F0502020204030204"/>
                <a:ea typeface="等线" panose="02010600030101010101" pitchFamily="2" charset="-122"/>
                <a:cs typeface="+mn-cs"/>
              </a:rPr>
            </a:fld>
            <a:endParaRPr kumimoji="0" lang="zh-CN" altLang="en-US" sz="900" b="0" i="0" u="none" strike="noStrike" kern="1200" cap="none" spc="0" normalizeH="0" baseline="0" noProof="0">
              <a:ln>
                <a:noFill/>
              </a:ln>
              <a:solidFill>
                <a:prstClr val="black">
                  <a:tint val="75000"/>
                </a:prstClr>
              </a:solidFill>
              <a:effectLst/>
              <a:uLnTx/>
              <a:uFillTx/>
              <a:latin typeface="Calibri" panose="020F0502020204030204"/>
              <a:ea typeface="等线"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0">
    <p:pull/>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customXml" Target="../ink/ink3.xml"/><Relationship Id="rId3" Type="http://schemas.openxmlformats.org/officeDocument/2006/relationships/customXml" Target="../ink/ink2.xml"/><Relationship Id="rId2" Type="http://schemas.openxmlformats.org/officeDocument/2006/relationships/image" Target="../media/image2.png"/><Relationship Id="rId1" Type="http://schemas.openxmlformats.org/officeDocument/2006/relationships/customXml" Target="../ink/ink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8.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0.png"/><Relationship Id="rId2" Type="http://schemas.openxmlformats.org/officeDocument/2006/relationships/customXml" Target="../ink/ink4.xml"/><Relationship Id="rId1"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9" Type="http://schemas.openxmlformats.org/officeDocument/2006/relationships/image" Target="../media/image13.png"/><Relationship Id="rId8" Type="http://schemas.openxmlformats.org/officeDocument/2006/relationships/image" Target="../media/image12.png"/><Relationship Id="rId7" Type="http://schemas.openxmlformats.org/officeDocument/2006/relationships/image" Target="../media/image11.png"/><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png"/><Relationship Id="rId10" Type="http://schemas.openxmlformats.org/officeDocument/2006/relationships/slideLayout" Target="../slideLayouts/slideLayout2.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6.png"/><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image" Target="../media/image19.png"/><Relationship Id="rId3"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image" Target="../media/image17.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 Id="rId3" Type="http://schemas.openxmlformats.org/officeDocument/2006/relationships/image" Target="../media/image21.png"/><Relationship Id="rId2" Type="http://schemas.openxmlformats.org/officeDocument/2006/relationships/image" Target="../media/image4.png"/><Relationship Id="rId1"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5.png"/><Relationship Id="rId1"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7.png"/><Relationship Id="rId1"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矩形 6"/>
          <p:cNvSpPr/>
          <p:nvPr/>
        </p:nvSpPr>
        <p:spPr>
          <a:xfrm>
            <a:off x="14959" y="1691296"/>
            <a:ext cx="9144000" cy="258464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662182" y="1967686"/>
            <a:ext cx="7411064" cy="645160"/>
          </a:xfrm>
          <a:prstGeom prst="rect">
            <a:avLst/>
          </a:prstGeom>
          <a:noFill/>
        </p:spPr>
        <p:txBody>
          <a:bodyPr wrap="square" rtlCol="0">
            <a:spAutoFit/>
          </a:bodyPr>
          <a:lstStyle/>
          <a:p>
            <a:pPr algn="ctr"/>
            <a:r>
              <a:rPr lang="en-US" altLang="zh-CN" sz="1800" dirty="0">
                <a:solidFill>
                  <a:schemeClr val="bg1"/>
                </a:solidFill>
                <a:latin typeface="微软雅黑" panose="020B0503020204020204" pitchFamily="34" charset="-122"/>
                <a:ea typeface="微软雅黑" panose="020B0503020204020204" pitchFamily="34" charset="-122"/>
              </a:rPr>
              <a:t>Replicate, Walk, and Stop on Syntax: An Effective Neural Network Model for Aspect-Level Sentiment Classiﬁcation</a:t>
            </a:r>
            <a:endParaRPr lang="en-US" altLang="zh-CN" sz="18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521530" y="2886266"/>
            <a:ext cx="1675130" cy="506730"/>
          </a:xfrm>
          <a:prstGeom prst="rect">
            <a:avLst/>
          </a:prstGeom>
          <a:noFill/>
        </p:spPr>
        <p:txBody>
          <a:bodyPr wrap="none" rtlCol="0">
            <a:spAutoFit/>
          </a:bodyPr>
          <a:lstStyle/>
          <a:p>
            <a:r>
              <a:rPr lang="zh-CN" altLang="en-US" dirty="0">
                <a:solidFill>
                  <a:schemeClr val="bg1"/>
                </a:solidFill>
              </a:rPr>
              <a:t>汇报人</a:t>
            </a:r>
            <a:r>
              <a:rPr lang="zh-CN" altLang="en-US" dirty="0" smtClean="0">
                <a:solidFill>
                  <a:schemeClr val="bg1"/>
                </a:solidFill>
              </a:rPr>
              <a:t>：</a:t>
            </a:r>
            <a:r>
              <a:rPr lang="en-US" altLang="zh-CN" dirty="0" smtClean="0">
                <a:solidFill>
                  <a:schemeClr val="bg1"/>
                </a:solidFill>
              </a:rPr>
              <a:t>Chaoyan Fu</a:t>
            </a:r>
            <a:endParaRPr lang="en-US" altLang="zh-CN" dirty="0" smtClean="0">
              <a:solidFill>
                <a:schemeClr val="bg1"/>
              </a:solidFill>
            </a:endParaRPr>
          </a:p>
          <a:p>
            <a:r>
              <a:rPr lang="zh-CN" altLang="en-US" dirty="0" smtClean="0">
                <a:solidFill>
                  <a:schemeClr val="bg1"/>
                </a:solidFill>
              </a:rPr>
              <a:t>时间：</a:t>
            </a:r>
            <a:r>
              <a:rPr lang="en-US" altLang="zh-CN" dirty="0" smtClean="0">
                <a:solidFill>
                  <a:schemeClr val="bg1"/>
                </a:solidFill>
              </a:rPr>
              <a:t>2021.1.31</a:t>
            </a:r>
            <a:endParaRPr lang="zh-CN" altLang="en-US" dirty="0">
              <a:solidFill>
                <a:schemeClr val="bg1"/>
              </a:solidFill>
            </a:endParaRPr>
          </a:p>
        </p:txBody>
      </p:sp>
      <p:sp>
        <p:nvSpPr>
          <p:cNvPr id="2" name="文本框 1"/>
          <p:cNvSpPr txBox="1"/>
          <p:nvPr/>
        </p:nvSpPr>
        <p:spPr>
          <a:xfrm>
            <a:off x="3884247" y="3938687"/>
            <a:ext cx="1072530" cy="300082"/>
          </a:xfrm>
          <a:prstGeom prst="rect">
            <a:avLst/>
          </a:prstGeom>
          <a:noFill/>
        </p:spPr>
        <p:txBody>
          <a:bodyPr wrap="square" rtlCol="0">
            <a:spAutoFit/>
          </a:bodyPr>
          <a:lstStyle/>
          <a:p>
            <a:endParaRPr lang="zh-CN" altLang="en-US" dirty="0"/>
          </a:p>
        </p:txBody>
      </p:sp>
      <p:sp>
        <p:nvSpPr>
          <p:cNvPr id="9" name="文本框 8"/>
          <p:cNvSpPr txBox="1"/>
          <p:nvPr/>
        </p:nvSpPr>
        <p:spPr>
          <a:xfrm>
            <a:off x="2229124" y="3383105"/>
            <a:ext cx="4080735" cy="506730"/>
          </a:xfrm>
          <a:prstGeom prst="rect">
            <a:avLst/>
          </a:prstGeom>
          <a:noFill/>
        </p:spPr>
        <p:txBody>
          <a:bodyPr wrap="square" rtlCol="0">
            <a:spAutoFit/>
          </a:bodyPr>
          <a:lstStyle/>
          <a:p>
            <a:pPr algn="ctr"/>
            <a:r>
              <a:rPr lang="en-US" altLang="zh-CN" dirty="0" smtClean="0">
                <a:solidFill>
                  <a:schemeClr val="bg1"/>
                </a:solidFill>
              </a:rPr>
              <a:t>Conference</a:t>
            </a:r>
            <a:r>
              <a:rPr lang="zh-CN" altLang="en-US" dirty="0" smtClean="0">
                <a:solidFill>
                  <a:schemeClr val="bg1"/>
                </a:solidFill>
              </a:rPr>
              <a:t>：</a:t>
            </a:r>
            <a:r>
              <a:rPr lang="en-US" altLang="zh-CN" dirty="0" smtClean="0">
                <a:solidFill>
                  <a:schemeClr val="bg1"/>
                </a:solidFill>
              </a:rPr>
              <a:t>AAAI-2020</a:t>
            </a:r>
            <a:endParaRPr lang="en-US" altLang="zh-CN" dirty="0" smtClean="0">
              <a:solidFill>
                <a:schemeClr val="bg1"/>
              </a:solidFill>
            </a:endParaRPr>
          </a:p>
          <a:p>
            <a:pPr algn="ctr"/>
            <a:r>
              <a:rPr lang="en-US" altLang="zh-CN" dirty="0" err="1" smtClean="0">
                <a:solidFill>
                  <a:schemeClr val="bg1"/>
                </a:solidFill>
              </a:rPr>
              <a:t>Github:https://github.com/hiyouga/RepWalk.</a:t>
            </a:r>
            <a:endParaRPr lang="en-US" altLang="zh-CN" dirty="0" err="1" smtClean="0">
              <a:solidFill>
                <a:schemeClr val="bg1"/>
              </a:solidFill>
            </a:endParaRPr>
          </a:p>
        </p:txBody>
      </p:sp>
      <mc:AlternateContent xmlns:mc="http://schemas.openxmlformats.org/markup-compatibility/2006" xmlns:p14="http://schemas.microsoft.com/office/powerpoint/2010/main">
        <mc:Choice Requires="p14">
          <p:contentPart r:id="rId1" p14:bwMode="auto">
            <p14:nvContentPartPr>
              <p14:cNvPr id="3" name="墨迹 2"/>
              <p14:cNvContentPartPr/>
              <p14:nvPr/>
            </p14:nvContentPartPr>
            <p14:xfrm>
              <a:off x="6105600" y="2857320"/>
              <a:ext cx="360" cy="360"/>
            </p14:xfrm>
          </p:contentPart>
        </mc:Choice>
        <mc:Fallback xmlns="">
          <p:pic>
            <p:nvPicPr>
              <p:cNvPr id="3" name="墨迹 2"/>
            </p:nvPicPr>
            <p:blipFill>
              <a:blip r:embed="rId2"/>
            </p:blipFill>
            <p:spPr>
              <a:xfrm>
                <a:off x="6105600" y="2857320"/>
                <a:ext cx="360" cy="360"/>
              </a:xfrm>
              <a:prstGeom prst="rect"/>
            </p:spPr>
          </p:pic>
        </mc:Fallback>
      </mc:AlternateContent>
      <mc:AlternateContent xmlns:mc="http://schemas.openxmlformats.org/markup-compatibility/2006" xmlns:p14="http://schemas.microsoft.com/office/powerpoint/2010/main">
        <mc:Choice Requires="p14">
          <p:contentPart r:id="rId3" p14:bwMode="auto">
            <p14:nvContentPartPr>
              <p14:cNvPr id="10" name="墨迹 9"/>
              <p14:cNvContentPartPr/>
              <p14:nvPr/>
            </p14:nvContentPartPr>
            <p14:xfrm>
              <a:off x="3824280" y="4743360"/>
              <a:ext cx="360" cy="360"/>
            </p14:xfrm>
          </p:contentPart>
        </mc:Choice>
        <mc:Fallback xmlns="">
          <p:pic>
            <p:nvPicPr>
              <p:cNvPr id="10" name="墨迹 9"/>
            </p:nvPicPr>
            <p:blipFill>
              <a:blip r:embed="rId2"/>
            </p:blipFill>
            <p:spPr>
              <a:xfrm>
                <a:off x="3824280" y="4743360"/>
                <a:ext cx="360" cy="360"/>
              </a:xfrm>
              <a:prstGeom prst="rect"/>
            </p:spPr>
          </p:pic>
        </mc:Fallback>
      </mc:AlternateContent>
      <mc:AlternateContent xmlns:mc="http://schemas.openxmlformats.org/markup-compatibility/2006" xmlns:p14="http://schemas.microsoft.com/office/powerpoint/2010/main">
        <mc:Choice Requires="p14">
          <p:contentPart r:id="rId4" p14:bwMode="auto">
            <p14:nvContentPartPr>
              <p14:cNvPr id="12" name="墨迹 11"/>
              <p14:cNvContentPartPr/>
              <p14:nvPr/>
            </p14:nvContentPartPr>
            <p14:xfrm>
              <a:off x="2809800" y="2738520"/>
              <a:ext cx="360" cy="360"/>
            </p14:xfrm>
          </p:contentPart>
        </mc:Choice>
        <mc:Fallback xmlns="">
          <p:pic>
            <p:nvPicPr>
              <p:cNvPr id="12" name="墨迹 11"/>
            </p:nvPicPr>
            <p:blipFill>
              <a:blip r:embed="rId2"/>
            </p:blipFill>
            <p:spPr>
              <a:xfrm>
                <a:off x="2809800" y="2738520"/>
                <a:ext cx="360" cy="360"/>
              </a:xfrm>
              <a:prstGeom prst="rect"/>
            </p:spPr>
          </p:pic>
        </mc:Fallback>
      </mc:AlternateContent>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Experiment</a:t>
            </a:r>
            <a:endParaRPr lang="zh-CN" altLang="en-US" dirty="0"/>
          </a:p>
        </p:txBody>
      </p:sp>
      <p:pic>
        <p:nvPicPr>
          <p:cNvPr id="2" name="图片 1"/>
          <p:cNvPicPr>
            <a:picLocks noChangeAspect="1"/>
          </p:cNvPicPr>
          <p:nvPr/>
        </p:nvPicPr>
        <p:blipFill>
          <a:blip r:embed="rId1"/>
          <a:srcRect l="5224" t="3790" r="4206"/>
          <a:stretch>
            <a:fillRect/>
          </a:stretch>
        </p:blipFill>
        <p:spPr>
          <a:xfrm>
            <a:off x="1707515" y="621030"/>
            <a:ext cx="5141595" cy="4417060"/>
          </a:xfrm>
          <a:prstGeom prst="rect">
            <a:avLst/>
          </a:prstGeom>
        </p:spPr>
      </p:pic>
    </p:spTree>
  </p:cSld>
  <p:clrMapOvr>
    <a:masterClrMapping/>
  </p:clrMapOvr>
  <p:transition spd="med" advTm="0">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矩形 6"/>
          <p:cNvSpPr/>
          <p:nvPr/>
        </p:nvSpPr>
        <p:spPr>
          <a:xfrm>
            <a:off x="0" y="2277836"/>
            <a:ext cx="9144000" cy="224971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195987" y="2956066"/>
            <a:ext cx="2978701" cy="646331"/>
          </a:xfrm>
          <a:prstGeom prst="rect">
            <a:avLst/>
          </a:prstGeom>
          <a:noFill/>
        </p:spPr>
        <p:txBody>
          <a:bodyPr wrap="none" rtlCol="0">
            <a:spAutoFit/>
          </a:bodyPr>
          <a:lstStyle/>
          <a:p>
            <a:pPr algn="ctr"/>
            <a:r>
              <a:rPr lang="zh-CN" altLang="en-US" sz="3600" b="1" dirty="0" smtClean="0">
                <a:solidFill>
                  <a:schemeClr val="bg1"/>
                </a:solidFill>
                <a:latin typeface="微软雅黑" panose="020B0503020204020204" pitchFamily="34" charset="-122"/>
                <a:ea typeface="微软雅黑" panose="020B0503020204020204" pitchFamily="34" charset="-122"/>
              </a:rPr>
              <a:t> </a:t>
            </a:r>
            <a:r>
              <a:rPr lang="en-US" altLang="zh-CN" sz="3600" b="1" dirty="0">
                <a:solidFill>
                  <a:schemeClr val="bg1"/>
                </a:solidFill>
                <a:latin typeface="微软雅黑" panose="020B0503020204020204" pitchFamily="34" charset="-122"/>
                <a:ea typeface="微软雅黑" panose="020B0503020204020204" pitchFamily="34" charset="-122"/>
              </a:rPr>
              <a:t>THANGKS! </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pic>
        <p:nvPicPr>
          <p:cNvPr id="27" name="图片 2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672551" y="213784"/>
            <a:ext cx="1798876" cy="1798876"/>
          </a:xfrm>
          <a:prstGeom prst="ellipse">
            <a:avLst/>
          </a:prstGeom>
        </p:spPr>
      </p:pic>
      <mc:AlternateContent xmlns:mc="http://schemas.openxmlformats.org/markup-compatibility/2006" xmlns:p14="http://schemas.microsoft.com/office/powerpoint/2010/main">
        <mc:Choice Requires="p14">
          <p:contentPart r:id="rId2" p14:bwMode="auto">
            <p14:nvContentPartPr>
              <p14:cNvPr id="2" name="墨迹 1"/>
              <p14:cNvContentPartPr/>
              <p14:nvPr/>
            </p14:nvContentPartPr>
            <p14:xfrm>
              <a:off x="5557680" y="3090960"/>
              <a:ext cx="360" cy="360"/>
            </p14:xfrm>
          </p:contentPart>
        </mc:Choice>
        <mc:Fallback xmlns="">
          <p:pic>
            <p:nvPicPr>
              <p:cNvPr id="2" name="墨迹 1"/>
            </p:nvPicPr>
            <p:blipFill>
              <a:blip r:embed="rId3"/>
            </p:blipFill>
            <p:spPr>
              <a:xfrm>
                <a:off x="5557680" y="3090960"/>
                <a:ext cx="360" cy="360"/>
              </a:xfrm>
              <a:prstGeom prst="rect"/>
            </p:spPr>
          </p:pic>
        </mc:Fallback>
      </mc:AlternateContent>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iterate type="lt">
                                    <p:tmPct val="12000"/>
                                  </p:iterate>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Motivations</a:t>
            </a:r>
            <a:endParaRPr lang="zh-CN" altLang="en-US" dirty="0"/>
          </a:p>
        </p:txBody>
      </p:sp>
      <p:sp>
        <p:nvSpPr>
          <p:cNvPr id="6" name="矩形 5"/>
          <p:cNvSpPr/>
          <p:nvPr/>
        </p:nvSpPr>
        <p:spPr>
          <a:xfrm>
            <a:off x="897255" y="986155"/>
            <a:ext cx="7079615" cy="1337945"/>
          </a:xfrm>
          <a:prstGeom prst="rect">
            <a:avLst/>
          </a:prstGeom>
        </p:spPr>
        <p:txBody>
          <a:bodyPr wrap="square">
            <a:spAutoFit/>
          </a:bodyPr>
          <a:lstStyle/>
          <a:p>
            <a:r>
              <a:rPr dirty="0"/>
              <a:t>The dependency tree is an important syntactic structure which establishes relationships between “head” words and words which modify those heads. Therefore, it can easily model the syntactic interrelationship between each contextual word and the aspect term.</a:t>
            </a:r>
            <a:endParaRPr dirty="0"/>
          </a:p>
          <a:p>
            <a:r>
              <a:rPr dirty="0"/>
              <a:t>The contextual features of the informative words on the subtree of the dependency tree may contribute significantly to identify the sentiment expressed on the specific aspect in the sentence.</a:t>
            </a:r>
            <a:endParaRPr dirty="0"/>
          </a:p>
          <a:p>
            <a:endParaRPr dirty="0"/>
          </a:p>
        </p:txBody>
      </p:sp>
      <p:pic>
        <p:nvPicPr>
          <p:cNvPr id="5" name="图片 4"/>
          <p:cNvPicPr>
            <a:picLocks noChangeAspect="1"/>
          </p:cNvPicPr>
          <p:nvPr/>
        </p:nvPicPr>
        <p:blipFill>
          <a:blip r:embed="rId1"/>
          <a:srcRect t="-19768" r="1920"/>
          <a:stretch>
            <a:fillRect/>
          </a:stretch>
        </p:blipFill>
        <p:spPr>
          <a:xfrm>
            <a:off x="1762125" y="1783080"/>
            <a:ext cx="6000750" cy="3143250"/>
          </a:xfrm>
          <a:prstGeom prst="rect">
            <a:avLst/>
          </a:prstGeom>
        </p:spPr>
      </p:pic>
    </p:spTree>
  </p:cSld>
  <p:clrMapOvr>
    <a:masterClrMapping/>
  </p:clrMapOvr>
  <p:transition spd="med" advTm="0">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86051"/>
          </a:xfrm>
          <a:solidFill>
            <a:srgbClr val="0070C0"/>
          </a:solidFill>
        </p:spPr>
        <p:txBody>
          <a:bodyPr>
            <a:normAutofit/>
          </a:bodyPr>
          <a:lstStyle/>
          <a:p>
            <a:r>
              <a:rPr lang="en-US" altLang="zh-CN" dirty="0" smtClean="0"/>
              <a:t>Model  Architecture </a:t>
            </a:r>
            <a:endParaRPr lang="zh-CN" altLang="en-US" dirty="0"/>
          </a:p>
        </p:txBody>
      </p:sp>
      <p:pic>
        <p:nvPicPr>
          <p:cNvPr id="4" name="图片 3"/>
          <p:cNvPicPr>
            <a:picLocks noChangeAspect="1"/>
          </p:cNvPicPr>
          <p:nvPr/>
        </p:nvPicPr>
        <p:blipFill>
          <a:blip r:embed="rId1"/>
          <a:stretch>
            <a:fillRect/>
          </a:stretch>
        </p:blipFill>
        <p:spPr>
          <a:xfrm>
            <a:off x="403225" y="786130"/>
            <a:ext cx="3086735" cy="3997960"/>
          </a:xfrm>
          <a:prstGeom prst="rect">
            <a:avLst/>
          </a:prstGeom>
        </p:spPr>
      </p:pic>
      <p:sp>
        <p:nvSpPr>
          <p:cNvPr id="5" name="文本框 4"/>
          <p:cNvSpPr txBox="1"/>
          <p:nvPr/>
        </p:nvSpPr>
        <p:spPr>
          <a:xfrm>
            <a:off x="3857625" y="1083945"/>
            <a:ext cx="4448810" cy="1129665"/>
          </a:xfrm>
          <a:prstGeom prst="rect">
            <a:avLst/>
          </a:prstGeom>
          <a:noFill/>
        </p:spPr>
        <p:txBody>
          <a:bodyPr wrap="square" rtlCol="0" anchor="t">
            <a:spAutoFit/>
          </a:bodyPr>
          <a:p>
            <a:pPr indent="0">
              <a:buFont typeface="Arial" panose="020B0604020202020204" pitchFamily="34" charset="0"/>
              <a:buNone/>
            </a:pPr>
            <a:r>
              <a:rPr lang="zh-CN" altLang="en-US" b="1"/>
              <a:t> RepWalk</a:t>
            </a:r>
            <a:r>
              <a:rPr lang="zh-CN" altLang="en-US"/>
              <a:t>, a novel neural network for aspect-level sentiment classiﬁcation. The RepWalk performs a replicated random walk on the syntax graph for </a:t>
            </a:r>
            <a:r>
              <a:rPr lang="zh-CN" altLang="en-US" b="1"/>
              <a:t>learning a better sentence </a:t>
            </a:r>
            <a:r>
              <a:rPr lang="zh-CN" altLang="en-US"/>
              <a:t>representation.</a:t>
            </a:r>
            <a:endParaRPr lang="zh-CN" altLang="en-US"/>
          </a:p>
          <a:p>
            <a:pPr indent="0">
              <a:buFont typeface="Arial" panose="020B0604020202020204" pitchFamily="34" charset="0"/>
              <a:buNone/>
            </a:pPr>
            <a:endParaRPr lang="zh-CN" altLang="en-US"/>
          </a:p>
        </p:txBody>
      </p:sp>
      <p:sp>
        <p:nvSpPr>
          <p:cNvPr id="7" name="文本框 6"/>
          <p:cNvSpPr txBox="1"/>
          <p:nvPr/>
        </p:nvSpPr>
        <p:spPr>
          <a:xfrm>
            <a:off x="3857625" y="2339340"/>
            <a:ext cx="4333240" cy="1545590"/>
          </a:xfrm>
          <a:prstGeom prst="rect">
            <a:avLst/>
          </a:prstGeom>
          <a:noFill/>
        </p:spPr>
        <p:txBody>
          <a:bodyPr wrap="square" rtlCol="0" anchor="t">
            <a:spAutoFit/>
          </a:bodyPr>
          <a:p>
            <a:pPr algn="l"/>
            <a:r>
              <a:rPr lang="zh-CN" altLang="en-US">
                <a:sym typeface="+mn-ea"/>
              </a:rPr>
              <a:t>The learning problem can be understood on the behavior of an agent traversing from the root node of the syntax graph, replicating itself on each node, with the aim to traverse on all available routes reaching a stop node with some probability. The word wi will be highlighted if a replica manages to traverse onto the stop node si along the path in the syntax graph.</a:t>
            </a:r>
            <a:endParaRPr lang="zh-CN" altLang="en-US"/>
          </a:p>
        </p:txBody>
      </p:sp>
    </p:spTree>
  </p:cSld>
  <p:clrMapOvr>
    <a:masterClrMapping/>
  </p:clrMapOvr>
  <p:transition spd="med" advTm="0">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a:t>Model  Architecture </a:t>
            </a:r>
            <a:endParaRPr lang="zh-CN" altLang="en-US" dirty="0"/>
          </a:p>
        </p:txBody>
      </p:sp>
      <p:pic>
        <p:nvPicPr>
          <p:cNvPr id="2" name="图片 1"/>
          <p:cNvPicPr>
            <a:picLocks noChangeAspect="1"/>
          </p:cNvPicPr>
          <p:nvPr/>
        </p:nvPicPr>
        <p:blipFill>
          <a:blip r:embed="rId1"/>
          <a:stretch>
            <a:fillRect/>
          </a:stretch>
        </p:blipFill>
        <p:spPr>
          <a:xfrm>
            <a:off x="490220" y="889635"/>
            <a:ext cx="3636645" cy="3912870"/>
          </a:xfrm>
          <a:prstGeom prst="rect">
            <a:avLst/>
          </a:prstGeom>
        </p:spPr>
      </p:pic>
      <p:pic>
        <p:nvPicPr>
          <p:cNvPr id="7" name="图片 6"/>
          <p:cNvPicPr>
            <a:picLocks noChangeAspect="1"/>
          </p:cNvPicPr>
          <p:nvPr/>
        </p:nvPicPr>
        <p:blipFill>
          <a:blip r:embed="rId2"/>
          <a:srcRect l="4736" t="11875" r="4198" b="3125"/>
          <a:stretch>
            <a:fillRect/>
          </a:stretch>
        </p:blipFill>
        <p:spPr>
          <a:xfrm>
            <a:off x="4399915" y="1142365"/>
            <a:ext cx="1074420" cy="259080"/>
          </a:xfrm>
          <a:prstGeom prst="rect">
            <a:avLst/>
          </a:prstGeom>
        </p:spPr>
      </p:pic>
      <p:pic>
        <p:nvPicPr>
          <p:cNvPr id="8" name="图片 7"/>
          <p:cNvPicPr>
            <a:picLocks noChangeAspect="1"/>
          </p:cNvPicPr>
          <p:nvPr/>
        </p:nvPicPr>
        <p:blipFill>
          <a:blip r:embed="rId3"/>
          <a:stretch>
            <a:fillRect/>
          </a:stretch>
        </p:blipFill>
        <p:spPr>
          <a:xfrm>
            <a:off x="4308475" y="1623060"/>
            <a:ext cx="1943100" cy="333375"/>
          </a:xfrm>
          <a:prstGeom prst="rect">
            <a:avLst/>
          </a:prstGeom>
        </p:spPr>
      </p:pic>
      <p:pic>
        <p:nvPicPr>
          <p:cNvPr id="9" name="图片 8"/>
          <p:cNvPicPr>
            <a:picLocks noChangeAspect="1"/>
          </p:cNvPicPr>
          <p:nvPr/>
        </p:nvPicPr>
        <p:blipFill>
          <a:blip r:embed="rId4"/>
          <a:srcRect t="6667" r="213" b="8571"/>
          <a:stretch>
            <a:fillRect/>
          </a:stretch>
        </p:blipFill>
        <p:spPr>
          <a:xfrm>
            <a:off x="4344035" y="2211070"/>
            <a:ext cx="4172585" cy="282575"/>
          </a:xfrm>
          <a:prstGeom prst="rect">
            <a:avLst/>
          </a:prstGeom>
        </p:spPr>
      </p:pic>
      <p:pic>
        <p:nvPicPr>
          <p:cNvPr id="10" name="图片 9"/>
          <p:cNvPicPr>
            <a:picLocks noChangeAspect="1"/>
          </p:cNvPicPr>
          <p:nvPr/>
        </p:nvPicPr>
        <p:blipFill>
          <a:blip r:embed="rId5"/>
          <a:srcRect t="11746" r="986" b="9524"/>
          <a:stretch>
            <a:fillRect/>
          </a:stretch>
        </p:blipFill>
        <p:spPr>
          <a:xfrm>
            <a:off x="4308475" y="2777490"/>
            <a:ext cx="3763010" cy="314960"/>
          </a:xfrm>
          <a:prstGeom prst="rect">
            <a:avLst/>
          </a:prstGeom>
        </p:spPr>
      </p:pic>
      <p:pic>
        <p:nvPicPr>
          <p:cNvPr id="11" name="图片 10"/>
          <p:cNvPicPr>
            <a:picLocks noChangeAspect="1"/>
          </p:cNvPicPr>
          <p:nvPr/>
        </p:nvPicPr>
        <p:blipFill>
          <a:blip r:embed="rId6"/>
          <a:stretch>
            <a:fillRect/>
          </a:stretch>
        </p:blipFill>
        <p:spPr>
          <a:xfrm>
            <a:off x="4399280" y="3376295"/>
            <a:ext cx="1285875" cy="333375"/>
          </a:xfrm>
          <a:prstGeom prst="rect">
            <a:avLst/>
          </a:prstGeom>
        </p:spPr>
      </p:pic>
      <p:pic>
        <p:nvPicPr>
          <p:cNvPr id="12" name="图片 11"/>
          <p:cNvPicPr>
            <a:picLocks noChangeAspect="1"/>
          </p:cNvPicPr>
          <p:nvPr/>
        </p:nvPicPr>
        <p:blipFill>
          <a:blip r:embed="rId7"/>
          <a:stretch>
            <a:fillRect/>
          </a:stretch>
        </p:blipFill>
        <p:spPr>
          <a:xfrm>
            <a:off x="4507230" y="3859530"/>
            <a:ext cx="1476375" cy="323850"/>
          </a:xfrm>
          <a:prstGeom prst="rect">
            <a:avLst/>
          </a:prstGeom>
        </p:spPr>
      </p:pic>
      <p:pic>
        <p:nvPicPr>
          <p:cNvPr id="13" name="图片 12"/>
          <p:cNvPicPr>
            <a:picLocks noChangeAspect="1"/>
          </p:cNvPicPr>
          <p:nvPr/>
        </p:nvPicPr>
        <p:blipFill>
          <a:blip r:embed="rId8"/>
          <a:srcRect l="25565" t="625"/>
          <a:stretch>
            <a:fillRect/>
          </a:stretch>
        </p:blipFill>
        <p:spPr>
          <a:xfrm>
            <a:off x="4942840" y="4382770"/>
            <a:ext cx="3516630" cy="302895"/>
          </a:xfrm>
          <a:prstGeom prst="rect">
            <a:avLst/>
          </a:prstGeom>
        </p:spPr>
      </p:pic>
      <p:pic>
        <p:nvPicPr>
          <p:cNvPr id="4" name="图片 3"/>
          <p:cNvPicPr>
            <a:picLocks noChangeAspect="1"/>
          </p:cNvPicPr>
          <p:nvPr/>
        </p:nvPicPr>
        <p:blipFill>
          <a:blip r:embed="rId9"/>
          <a:srcRect l="29195" t="16667"/>
          <a:stretch>
            <a:fillRect/>
          </a:stretch>
        </p:blipFill>
        <p:spPr>
          <a:xfrm>
            <a:off x="4594225" y="4430395"/>
            <a:ext cx="289560" cy="353060"/>
          </a:xfrm>
          <a:prstGeom prst="rect">
            <a:avLst/>
          </a:prstGeom>
        </p:spPr>
      </p:pic>
      <p:sp>
        <p:nvSpPr>
          <p:cNvPr id="5" name="矩形 4"/>
          <p:cNvSpPr/>
          <p:nvPr/>
        </p:nvSpPr>
        <p:spPr>
          <a:xfrm>
            <a:off x="1311910" y="1227455"/>
            <a:ext cx="532130" cy="249555"/>
          </a:xfrm>
          <a:prstGeom prst="rect">
            <a:avLst/>
          </a:prstGeom>
          <a:noFill/>
          <a:ln>
            <a:solidFill>
              <a:srgbClr val="FF0000"/>
            </a:solidFill>
          </a:ln>
          <a:extLst>
            <a:ext uri="{909E8E84-426E-40DD-AFC4-6F175D3DCCD1}">
              <a14:hiddenFill xmlns:a14="http://schemas.microsoft.com/office/drawing/2010/main">
                <a:solidFill>
                  <a:schemeClr val="accen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spd="med" advTm="0">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model</a:t>
            </a:r>
            <a:endParaRPr lang="zh-CN" altLang="en-US" dirty="0"/>
          </a:p>
        </p:txBody>
      </p:sp>
      <p:pic>
        <p:nvPicPr>
          <p:cNvPr id="13" name="图片 12"/>
          <p:cNvPicPr>
            <a:picLocks noChangeAspect="1"/>
          </p:cNvPicPr>
          <p:nvPr/>
        </p:nvPicPr>
        <p:blipFill>
          <a:blip r:embed="rId1"/>
          <a:stretch>
            <a:fillRect/>
          </a:stretch>
        </p:blipFill>
        <p:spPr>
          <a:xfrm>
            <a:off x="215900" y="795655"/>
            <a:ext cx="3086735" cy="3997960"/>
          </a:xfrm>
          <a:prstGeom prst="rect">
            <a:avLst/>
          </a:prstGeom>
        </p:spPr>
      </p:pic>
      <p:sp>
        <p:nvSpPr>
          <p:cNvPr id="14" name="矩形 13"/>
          <p:cNvSpPr/>
          <p:nvPr/>
        </p:nvSpPr>
        <p:spPr>
          <a:xfrm>
            <a:off x="215900" y="795655"/>
            <a:ext cx="1228725" cy="1123950"/>
          </a:xfrm>
          <a:prstGeom prst="rect">
            <a:avLst/>
          </a:prstGeom>
          <a:noFill/>
          <a:ln>
            <a:solidFill>
              <a:srgbClr val="FF0000"/>
            </a:solidFill>
          </a:ln>
          <a:extLst>
            <a:ext uri="{909E8E84-426E-40DD-AFC4-6F175D3DCCD1}">
              <a14:hiddenFill xmlns:a14="http://schemas.microsoft.com/office/drawing/2010/main">
                <a:solidFill>
                  <a:schemeClr val="lt1"/>
                </a:solidFill>
              </a14:hiddenFill>
            </a:ext>
          </a:extLst>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pic>
        <p:nvPicPr>
          <p:cNvPr id="16" name="图片 15"/>
          <p:cNvPicPr>
            <a:picLocks noChangeAspect="1"/>
          </p:cNvPicPr>
          <p:nvPr/>
        </p:nvPicPr>
        <p:blipFill>
          <a:blip r:embed="rId2"/>
          <a:stretch>
            <a:fillRect/>
          </a:stretch>
        </p:blipFill>
        <p:spPr>
          <a:xfrm>
            <a:off x="4037330" y="3319780"/>
            <a:ext cx="3228975" cy="418465"/>
          </a:xfrm>
          <a:prstGeom prst="rect">
            <a:avLst/>
          </a:prstGeom>
        </p:spPr>
      </p:pic>
      <p:pic>
        <p:nvPicPr>
          <p:cNvPr id="17" name="图片 16"/>
          <p:cNvPicPr>
            <a:picLocks noChangeAspect="1"/>
          </p:cNvPicPr>
          <p:nvPr/>
        </p:nvPicPr>
        <p:blipFill>
          <a:blip r:embed="rId3"/>
          <a:srcRect l="42463"/>
          <a:stretch>
            <a:fillRect/>
          </a:stretch>
        </p:blipFill>
        <p:spPr>
          <a:xfrm>
            <a:off x="4037330" y="3887470"/>
            <a:ext cx="2853055" cy="355600"/>
          </a:xfrm>
          <a:prstGeom prst="rect">
            <a:avLst/>
          </a:prstGeom>
        </p:spPr>
      </p:pic>
      <p:pic>
        <p:nvPicPr>
          <p:cNvPr id="18" name="图片 17"/>
          <p:cNvPicPr>
            <a:picLocks noChangeAspect="1"/>
          </p:cNvPicPr>
          <p:nvPr/>
        </p:nvPicPr>
        <p:blipFill>
          <a:blip r:embed="rId4"/>
          <a:stretch>
            <a:fillRect/>
          </a:stretch>
        </p:blipFill>
        <p:spPr>
          <a:xfrm>
            <a:off x="4037330" y="4361815"/>
            <a:ext cx="2945130" cy="347345"/>
          </a:xfrm>
          <a:prstGeom prst="rect">
            <a:avLst/>
          </a:prstGeom>
        </p:spPr>
      </p:pic>
      <p:sp>
        <p:nvSpPr>
          <p:cNvPr id="5" name="文本框 4"/>
          <p:cNvSpPr txBox="1"/>
          <p:nvPr/>
        </p:nvSpPr>
        <p:spPr>
          <a:xfrm>
            <a:off x="3927475" y="1504950"/>
            <a:ext cx="4667250" cy="1129665"/>
          </a:xfrm>
          <a:prstGeom prst="rect">
            <a:avLst/>
          </a:prstGeom>
          <a:noFill/>
        </p:spPr>
        <p:txBody>
          <a:bodyPr wrap="square" rtlCol="0" anchor="t">
            <a:spAutoFit/>
          </a:bodyPr>
          <a:p>
            <a:r>
              <a:rPr lang="zh-CN" altLang="en-US"/>
              <a:t>Because there may be multiple paths connecting the informative words on the subtree of the dependency tree, only one agent cannot attend to all paths. To address this problem, the agent replicates into a total of d copies at each node, where </a:t>
            </a:r>
            <a:r>
              <a:rPr lang="zh-CN" altLang="en-US" b="1"/>
              <a:t>d </a:t>
            </a:r>
            <a:r>
              <a:rPr lang="zh-CN" altLang="en-US"/>
              <a:t>is the number of the downstream edges of this node.</a:t>
            </a:r>
            <a:endParaRPr lang="zh-CN" altLang="en-US"/>
          </a:p>
        </p:txBody>
      </p:sp>
    </p:spTree>
  </p:cSld>
  <p:clrMapOvr>
    <a:masterClrMapping/>
  </p:clrMapOvr>
  <p:transition spd="med" advTm="0">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model</a:t>
            </a:r>
            <a:endParaRPr lang="zh-CN" altLang="en-US" dirty="0"/>
          </a:p>
        </p:txBody>
      </p:sp>
      <p:pic>
        <p:nvPicPr>
          <p:cNvPr id="5" name="图片 4"/>
          <p:cNvPicPr>
            <a:picLocks noChangeAspect="1"/>
          </p:cNvPicPr>
          <p:nvPr/>
        </p:nvPicPr>
        <p:blipFill>
          <a:blip r:embed="rId1"/>
          <a:stretch>
            <a:fillRect/>
          </a:stretch>
        </p:blipFill>
        <p:spPr>
          <a:xfrm>
            <a:off x="3995420" y="2009775"/>
            <a:ext cx="4248150" cy="771525"/>
          </a:xfrm>
          <a:prstGeom prst="rect">
            <a:avLst/>
          </a:prstGeom>
        </p:spPr>
      </p:pic>
      <p:pic>
        <p:nvPicPr>
          <p:cNvPr id="13" name="图片 12"/>
          <p:cNvPicPr>
            <a:picLocks noChangeAspect="1"/>
          </p:cNvPicPr>
          <p:nvPr/>
        </p:nvPicPr>
        <p:blipFill>
          <a:blip r:embed="rId2"/>
          <a:stretch>
            <a:fillRect/>
          </a:stretch>
        </p:blipFill>
        <p:spPr>
          <a:xfrm>
            <a:off x="403225" y="786130"/>
            <a:ext cx="3086735" cy="3997960"/>
          </a:xfrm>
          <a:prstGeom prst="rect">
            <a:avLst/>
          </a:prstGeom>
        </p:spPr>
      </p:pic>
      <p:sp>
        <p:nvSpPr>
          <p:cNvPr id="14" name="矩形 13"/>
          <p:cNvSpPr/>
          <p:nvPr/>
        </p:nvSpPr>
        <p:spPr>
          <a:xfrm>
            <a:off x="549275" y="2009775"/>
            <a:ext cx="1228725" cy="1123950"/>
          </a:xfrm>
          <a:prstGeom prst="rect">
            <a:avLst/>
          </a:prstGeom>
          <a:noFill/>
          <a:ln>
            <a:solidFill>
              <a:srgbClr val="FF0000"/>
            </a:solidFill>
          </a:ln>
          <a:extLst>
            <a:ext uri="{909E8E84-426E-40DD-AFC4-6F175D3DCCD1}">
              <a14:hiddenFill xmlns:a14="http://schemas.microsoft.com/office/drawing/2010/main">
                <a:solidFill>
                  <a:schemeClr val="lt1"/>
                </a:solidFill>
              </a14:hiddenFill>
            </a:ext>
          </a:extLst>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pic>
        <p:nvPicPr>
          <p:cNvPr id="2" name="图片 1"/>
          <p:cNvPicPr>
            <a:picLocks noChangeAspect="1"/>
          </p:cNvPicPr>
          <p:nvPr/>
        </p:nvPicPr>
        <p:blipFill>
          <a:blip r:embed="rId3"/>
          <a:stretch>
            <a:fillRect/>
          </a:stretch>
        </p:blipFill>
        <p:spPr>
          <a:xfrm>
            <a:off x="4203065" y="2824480"/>
            <a:ext cx="2638425" cy="219075"/>
          </a:xfrm>
          <a:prstGeom prst="rect">
            <a:avLst/>
          </a:prstGeom>
        </p:spPr>
      </p:pic>
      <p:pic>
        <p:nvPicPr>
          <p:cNvPr id="4" name="图片 3"/>
          <p:cNvPicPr>
            <a:picLocks noChangeAspect="1"/>
          </p:cNvPicPr>
          <p:nvPr/>
        </p:nvPicPr>
        <p:blipFill>
          <a:blip r:embed="rId4"/>
          <a:stretch>
            <a:fillRect/>
          </a:stretch>
        </p:blipFill>
        <p:spPr>
          <a:xfrm>
            <a:off x="4305300" y="3235325"/>
            <a:ext cx="2981325" cy="257175"/>
          </a:xfrm>
          <a:prstGeom prst="rect">
            <a:avLst/>
          </a:prstGeom>
        </p:spPr>
      </p:pic>
    </p:spTree>
  </p:cSld>
  <p:clrMapOvr>
    <a:masterClrMapping/>
  </p:clrMapOvr>
  <p:transition spd="med" advTm="0">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model</a:t>
            </a:r>
            <a:endParaRPr lang="zh-CN" altLang="en-US" dirty="0"/>
          </a:p>
        </p:txBody>
      </p:sp>
      <p:pic>
        <p:nvPicPr>
          <p:cNvPr id="2" name="图片 1"/>
          <p:cNvPicPr>
            <a:picLocks noChangeAspect="1"/>
          </p:cNvPicPr>
          <p:nvPr/>
        </p:nvPicPr>
        <p:blipFill>
          <a:blip r:embed="rId1"/>
          <a:stretch>
            <a:fillRect/>
          </a:stretch>
        </p:blipFill>
        <p:spPr>
          <a:xfrm>
            <a:off x="4052570" y="3571240"/>
            <a:ext cx="3724275" cy="514350"/>
          </a:xfrm>
          <a:prstGeom prst="rect">
            <a:avLst/>
          </a:prstGeom>
        </p:spPr>
      </p:pic>
      <p:pic>
        <p:nvPicPr>
          <p:cNvPr id="5" name="图片 4"/>
          <p:cNvPicPr>
            <a:picLocks noChangeAspect="1"/>
          </p:cNvPicPr>
          <p:nvPr/>
        </p:nvPicPr>
        <p:blipFill>
          <a:blip r:embed="rId2"/>
          <a:stretch>
            <a:fillRect/>
          </a:stretch>
        </p:blipFill>
        <p:spPr>
          <a:xfrm>
            <a:off x="403225" y="786130"/>
            <a:ext cx="3086735" cy="3997960"/>
          </a:xfrm>
          <a:prstGeom prst="rect">
            <a:avLst/>
          </a:prstGeom>
        </p:spPr>
      </p:pic>
      <p:sp>
        <p:nvSpPr>
          <p:cNvPr id="7" name="矩形 6"/>
          <p:cNvSpPr/>
          <p:nvPr/>
        </p:nvSpPr>
        <p:spPr>
          <a:xfrm>
            <a:off x="520700" y="3180715"/>
            <a:ext cx="1228725" cy="1295400"/>
          </a:xfrm>
          <a:prstGeom prst="rect">
            <a:avLst/>
          </a:prstGeom>
          <a:noFill/>
          <a:ln>
            <a:solidFill>
              <a:srgbClr val="FF0000"/>
            </a:solidFill>
          </a:ln>
          <a:extLst>
            <a:ext uri="{909E8E84-426E-40DD-AFC4-6F175D3DCCD1}">
              <a14:hiddenFill xmlns:a14="http://schemas.microsoft.com/office/drawing/2010/main">
                <a:solidFill>
                  <a:schemeClr val="lt1"/>
                </a:solidFill>
              </a14:hiddenFill>
            </a:ext>
          </a:extLst>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pic>
        <p:nvPicPr>
          <p:cNvPr id="8" name="图片 7"/>
          <p:cNvPicPr>
            <a:picLocks noChangeAspect="1"/>
          </p:cNvPicPr>
          <p:nvPr/>
        </p:nvPicPr>
        <p:blipFill>
          <a:blip r:embed="rId3"/>
          <a:stretch>
            <a:fillRect/>
          </a:stretch>
        </p:blipFill>
        <p:spPr>
          <a:xfrm>
            <a:off x="4252595" y="1026795"/>
            <a:ext cx="4114800" cy="752475"/>
          </a:xfrm>
          <a:prstGeom prst="rect">
            <a:avLst/>
          </a:prstGeom>
        </p:spPr>
      </p:pic>
      <p:pic>
        <p:nvPicPr>
          <p:cNvPr id="9" name="图片 8"/>
          <p:cNvPicPr>
            <a:picLocks noChangeAspect="1"/>
          </p:cNvPicPr>
          <p:nvPr/>
        </p:nvPicPr>
        <p:blipFill>
          <a:blip r:embed="rId4"/>
          <a:stretch>
            <a:fillRect/>
          </a:stretch>
        </p:blipFill>
        <p:spPr>
          <a:xfrm>
            <a:off x="4252595" y="2016760"/>
            <a:ext cx="3324225" cy="762000"/>
          </a:xfrm>
          <a:prstGeom prst="rect">
            <a:avLst/>
          </a:prstGeom>
        </p:spPr>
      </p:pic>
      <p:pic>
        <p:nvPicPr>
          <p:cNvPr id="10" name="图片 9"/>
          <p:cNvPicPr>
            <a:picLocks noChangeAspect="1"/>
          </p:cNvPicPr>
          <p:nvPr/>
        </p:nvPicPr>
        <p:blipFill>
          <a:blip r:embed="rId5"/>
          <a:stretch>
            <a:fillRect/>
          </a:stretch>
        </p:blipFill>
        <p:spPr>
          <a:xfrm>
            <a:off x="4052570" y="2778760"/>
            <a:ext cx="4229100" cy="542925"/>
          </a:xfrm>
          <a:prstGeom prst="rect">
            <a:avLst/>
          </a:prstGeom>
        </p:spPr>
      </p:pic>
    </p:spTree>
  </p:cSld>
  <p:clrMapOvr>
    <a:masterClrMapping/>
  </p:clrMapOvr>
  <p:transition spd="med" advTm="0">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Experiment</a:t>
            </a:r>
            <a:endParaRPr lang="zh-CN" altLang="en-US" dirty="0"/>
          </a:p>
        </p:txBody>
      </p:sp>
      <p:pic>
        <p:nvPicPr>
          <p:cNvPr id="6" name="图片 5"/>
          <p:cNvPicPr>
            <a:picLocks noChangeAspect="1"/>
          </p:cNvPicPr>
          <p:nvPr/>
        </p:nvPicPr>
        <p:blipFill>
          <a:blip r:embed="rId1"/>
          <a:stretch>
            <a:fillRect/>
          </a:stretch>
        </p:blipFill>
        <p:spPr>
          <a:xfrm>
            <a:off x="1243965" y="552450"/>
            <a:ext cx="6067425" cy="3810000"/>
          </a:xfrm>
          <a:prstGeom prst="rect">
            <a:avLst/>
          </a:prstGeom>
        </p:spPr>
      </p:pic>
      <p:pic>
        <p:nvPicPr>
          <p:cNvPr id="7" name="图片 6"/>
          <p:cNvPicPr>
            <a:picLocks noChangeAspect="1"/>
          </p:cNvPicPr>
          <p:nvPr/>
        </p:nvPicPr>
        <p:blipFill>
          <a:blip r:embed="rId2"/>
          <a:stretch>
            <a:fillRect/>
          </a:stretch>
        </p:blipFill>
        <p:spPr>
          <a:xfrm>
            <a:off x="642620" y="4257040"/>
            <a:ext cx="7858125" cy="781050"/>
          </a:xfrm>
          <a:prstGeom prst="rect">
            <a:avLst/>
          </a:prstGeom>
        </p:spPr>
      </p:pic>
    </p:spTree>
  </p:cSld>
  <p:clrMapOvr>
    <a:masterClrMapping/>
  </p:clrMapOvr>
  <p:transition spd="med" advTm="0">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4"/>
          <p:cNvSpPr>
            <a:spLocks noGrp="1"/>
          </p:cNvSpPr>
          <p:nvPr>
            <p:ph type="title"/>
          </p:nvPr>
        </p:nvSpPr>
        <p:spPr>
          <a:xfrm>
            <a:off x="0" y="0"/>
            <a:ext cx="9144000" cy="711201"/>
          </a:xfrm>
          <a:solidFill>
            <a:srgbClr val="0070C0"/>
          </a:solidFill>
        </p:spPr>
        <p:txBody>
          <a:bodyPr/>
          <a:lstStyle/>
          <a:p>
            <a:r>
              <a:rPr lang="en-US" altLang="zh-CN" dirty="0" smtClean="0"/>
              <a:t>Experiment</a:t>
            </a:r>
            <a:endParaRPr lang="zh-CN" altLang="en-US" dirty="0"/>
          </a:p>
        </p:txBody>
      </p:sp>
      <p:pic>
        <p:nvPicPr>
          <p:cNvPr id="5" name="图片 4"/>
          <p:cNvPicPr>
            <a:picLocks noChangeAspect="1"/>
          </p:cNvPicPr>
          <p:nvPr/>
        </p:nvPicPr>
        <p:blipFill>
          <a:blip r:embed="rId1"/>
          <a:stretch>
            <a:fillRect/>
          </a:stretch>
        </p:blipFill>
        <p:spPr>
          <a:xfrm>
            <a:off x="839470" y="2357120"/>
            <a:ext cx="7465060" cy="2590165"/>
          </a:xfrm>
          <a:prstGeom prst="rect">
            <a:avLst/>
          </a:prstGeom>
        </p:spPr>
      </p:pic>
      <p:pic>
        <p:nvPicPr>
          <p:cNvPr id="6" name="图片 5"/>
          <p:cNvPicPr>
            <a:picLocks noChangeAspect="1"/>
          </p:cNvPicPr>
          <p:nvPr/>
        </p:nvPicPr>
        <p:blipFill>
          <a:blip r:embed="rId2"/>
          <a:stretch>
            <a:fillRect/>
          </a:stretch>
        </p:blipFill>
        <p:spPr>
          <a:xfrm>
            <a:off x="2973705" y="1045845"/>
            <a:ext cx="3454400" cy="1092200"/>
          </a:xfrm>
          <a:prstGeom prst="rect">
            <a:avLst/>
          </a:prstGeom>
        </p:spPr>
      </p:pic>
    </p:spTree>
  </p:cSld>
  <p:clrMapOvr>
    <a:masterClrMapping/>
  </p:clrMapOvr>
  <p:transition spd="med" advTm="0">
    <p:pull/>
  </p:transition>
  <p:timing>
    <p:tnLst>
      <p:par>
        <p:cTn id="1" dur="indefinite" restart="never" nodeType="tmRoot"/>
      </p:par>
    </p:tnLst>
  </p:timing>
</p:sld>
</file>

<file path=ppt/theme/theme1.xml><?xml version="1.0" encoding="utf-8"?>
<a:theme xmlns:a="http://schemas.openxmlformats.org/drawingml/2006/main" name="第一PPT，www.1ppt.com">
  <a:themeElements>
    <a:clrScheme name="自定义 98">
      <a:dk1>
        <a:sysClr val="windowText" lastClr="000000"/>
      </a:dk1>
      <a:lt1>
        <a:sysClr val="window" lastClr="FFFFFF"/>
      </a:lt1>
      <a:dk2>
        <a:srgbClr val="44546A"/>
      </a:dk2>
      <a:lt2>
        <a:srgbClr val="E7E6E6"/>
      </a:lt2>
      <a:accent1>
        <a:srgbClr val="3C4856"/>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1601</Words>
  <Application>WPS 演示</Application>
  <PresentationFormat>全屏显示(16:9)</PresentationFormat>
  <Paragraphs>39</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宋体</vt:lpstr>
      <vt:lpstr>Wingdings</vt:lpstr>
      <vt:lpstr>Calibri</vt:lpstr>
      <vt:lpstr>等线</vt:lpstr>
      <vt:lpstr>微软雅黑</vt:lpstr>
      <vt:lpstr>Arial Unicode MS</vt:lpstr>
      <vt:lpstr>Calibri</vt:lpstr>
      <vt:lpstr>Calibri Light</vt:lpstr>
      <vt:lpstr>等线 Light</vt:lpstr>
      <vt:lpstr>第一PPT，www.1ppt.com</vt:lpstr>
      <vt:lpstr>PowerPoint 演示文稿</vt:lpstr>
      <vt:lpstr>Motivations</vt:lpstr>
      <vt:lpstr>Model  Architecture </vt:lpstr>
      <vt:lpstr>Model  Architecture </vt:lpstr>
      <vt:lpstr>model</vt:lpstr>
      <vt:lpstr>model</vt:lpstr>
      <vt:lpstr>model</vt:lpstr>
      <vt:lpstr>Experiment</vt:lpstr>
      <vt:lpstr>Experiment</vt:lpstr>
      <vt:lpstr>Experiment</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知识竞赛</dc:title>
  <dc:creator>第一PPT</dc:creator>
  <cp:keywords>www.1ppt.com</cp:keywords>
  <cp:lastModifiedBy>局外人</cp:lastModifiedBy>
  <cp:revision>355</cp:revision>
  <dcterms:created xsi:type="dcterms:W3CDTF">2016-12-25T02:27:00Z</dcterms:created>
  <dcterms:modified xsi:type="dcterms:W3CDTF">2021-01-31T04:07:47Z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